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6" r:id="rId6"/>
    <p:sldId id="259" r:id="rId7"/>
    <p:sldId id="262" r:id="rId8"/>
    <p:sldId id="267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C1BC"/>
    <a:srgbClr val="1B8683"/>
    <a:srgbClr val="20A9A5"/>
    <a:srgbClr val="0B3635"/>
    <a:srgbClr val="126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41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AC771-75B7-DB4A-8AE8-07B8925FEF3B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1CDC3BFA-0531-1644-9F4D-F73AD422FEF2}" type="pres">
      <dgm:prSet presAssocID="{24FAC771-75B7-DB4A-8AE8-07B8925FEF3B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25769CD3-5669-0A48-A75E-0A5FC2497687}" type="presOf" srcId="{24FAC771-75B7-DB4A-8AE8-07B8925FEF3B}" destId="{1CDC3BFA-0531-1644-9F4D-F73AD422FEF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FAC771-75B7-DB4A-8AE8-07B8925FEF3B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1CDC3BFA-0531-1644-9F4D-F73AD422FEF2}" type="pres">
      <dgm:prSet presAssocID="{24FAC771-75B7-DB4A-8AE8-07B8925FEF3B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25769CD3-5669-0A48-A75E-0A5FC2497687}" type="presOf" srcId="{24FAC771-75B7-DB4A-8AE8-07B8925FEF3B}" destId="{1CDC3BFA-0531-1644-9F4D-F73AD422FEF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22CF-9ECA-1B43-825E-D8A67CA37C49}" type="datetimeFigureOut">
              <a:rPr kumimoji="1" lang="ko-KR" altLang="en-US" smtClean="0"/>
              <a:t>2021-09-02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0BD84-F5D6-364F-80F3-5E3BBE73C5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09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BD84-F5D6-364F-80F3-5E3BBE73C52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600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BD84-F5D6-364F-80F3-5E3BBE73C52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394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614260"/>
            <a:ext cx="9144000" cy="1083286"/>
          </a:xfrm>
        </p:spPr>
        <p:txBody>
          <a:bodyPr anchor="ctr">
            <a:noAutofit/>
          </a:bodyPr>
          <a:lstStyle>
            <a:lvl1pPr algn="l">
              <a:defRPr sz="80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835721"/>
            <a:ext cx="9144000" cy="442424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작은 제목을 적어요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pPr/>
              <a:t>‹#›</a:t>
            </a:fld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000759" y="5011273"/>
            <a:ext cx="905909" cy="347568"/>
          </a:xfrm>
        </p:spPr>
        <p:txBody>
          <a:bodyPr anchor="ctr"/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ko-KR" altLang="en-US" sz="2000" dirty="0"/>
              <a:t>구성원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032000" y="5011273"/>
            <a:ext cx="3098799" cy="347568"/>
          </a:xfrm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ko-KR" altLang="en-US" sz="2000" dirty="0"/>
              <a:t>구성원 이름을 적어요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022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16548"/>
            <a:ext cx="10515600" cy="1083286"/>
          </a:xfrm>
        </p:spPr>
        <p:txBody>
          <a:bodyPr anchor="ctr">
            <a:normAutofit/>
          </a:bodyPr>
          <a:lstStyle>
            <a:lvl1pPr algn="l">
              <a:defRPr sz="4000"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372732"/>
            <a:ext cx="10515600" cy="3090517"/>
          </a:xfrm>
        </p:spPr>
        <p:txBody>
          <a:bodyPr>
            <a:normAutofit/>
          </a:bodyPr>
          <a:lstStyle>
            <a:lvl1pPr marL="457200" indent="-457200" algn="l">
              <a:lnSpc>
                <a:spcPct val="150000"/>
              </a:lnSpc>
              <a:buAutoNum type="arabicPeriod"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l"/>
            <a:r>
              <a:rPr lang="ko-KR" altLang="en-US" dirty="0"/>
              <a:t>목차를 적어주세요</a:t>
            </a:r>
            <a:endParaRPr lang="en-US" altLang="ko-KR" dirty="0"/>
          </a:p>
          <a:p>
            <a:pPr lvl="1" algn="l"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목차를 목차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	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목차를 목목차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/>
              <a:t>목차를 적어주세요</a:t>
            </a:r>
            <a:endParaRPr lang="en-US" altLang="ko-KR" dirty="0"/>
          </a:p>
          <a:p>
            <a:pPr algn="l"/>
            <a:r>
              <a:rPr lang="ko-KR" altLang="en-US" dirty="0"/>
              <a:t>목차를 적어주세요</a:t>
            </a:r>
            <a:endParaRPr lang="en-US" altLang="ko-KR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837944"/>
            <a:ext cx="10515600" cy="33243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128110" y="5312780"/>
            <a:ext cx="5935781" cy="776870"/>
          </a:xfrm>
        </p:spPr>
        <p:txBody>
          <a:bodyPr>
            <a:normAutofit/>
          </a:bodyPr>
          <a:lstStyle>
            <a:lvl1pPr marL="0" indent="0" algn="l">
              <a:buNone/>
              <a:defRPr sz="2400"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/>
              <a:t>이미지 내용을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0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070938" y="1828800"/>
            <a:ext cx="4654763" cy="2492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70938" y="4398963"/>
            <a:ext cx="4654763" cy="1690687"/>
          </a:xfrm>
        </p:spPr>
        <p:txBody>
          <a:bodyPr/>
          <a:lstStyle>
            <a:lvl1pPr marL="0" indent="0" algn="l">
              <a:buNone/>
              <a:defRPr sz="2400"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이미지 내용을 적어요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466298" y="1828800"/>
            <a:ext cx="4654763" cy="2492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466298" y="4398962"/>
            <a:ext cx="4654764" cy="1690687"/>
          </a:xfrm>
        </p:spPr>
        <p:txBody>
          <a:bodyPr>
            <a:normAutofit/>
          </a:bodyPr>
          <a:lstStyle>
            <a:lvl1pPr marL="0" indent="0" algn="l">
              <a:buNone/>
              <a:defRPr sz="2400"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이미지 내용을 적어요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5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hart Placeholder 6"/>
          <p:cNvSpPr>
            <a:spLocks noGrp="1"/>
          </p:cNvSpPr>
          <p:nvPr>
            <p:ph type="chart" sz="quarter" idx="17" hasCustomPrompt="1"/>
          </p:nvPr>
        </p:nvSpPr>
        <p:spPr>
          <a:xfrm>
            <a:off x="838200" y="1828800"/>
            <a:ext cx="10515600" cy="426084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0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828800"/>
            <a:ext cx="5120239" cy="4251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33561" y="3090672"/>
            <a:ext cx="3852271" cy="2990088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2600"/>
              </a:spcBef>
              <a:spcAft>
                <a:spcPts val="2600"/>
              </a:spcAft>
              <a:buNone/>
              <a:defRPr sz="2000" spc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이미지 내용을 적어요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561" y="1828800"/>
            <a:ext cx="3852271" cy="1188720"/>
          </a:xfrm>
        </p:spPr>
        <p:txBody>
          <a:bodyPr anchor="b"/>
          <a:lstStyle>
            <a:lvl1pPr marL="0" indent="0" algn="l">
              <a:buNone/>
              <a:defRPr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이미지 제목을 적어요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7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+ txt + txt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6234112" y="4126440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234112" y="1828801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38200" y="4126440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838200" y="1828801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057466" y="2075007"/>
            <a:ext cx="4654262" cy="1487650"/>
          </a:xfrm>
        </p:spPr>
        <p:txBody>
          <a:bodyPr/>
          <a:lstStyle/>
          <a:p>
            <a:pPr lvl="0"/>
            <a:r>
              <a:rPr lang="ko-KR" altLang="en-US" dirty="0"/>
              <a:t>내용을 적어요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057466" y="4372646"/>
            <a:ext cx="4654262" cy="1487650"/>
          </a:xfrm>
        </p:spPr>
        <p:txBody>
          <a:bodyPr anchor="b"/>
          <a:lstStyle/>
          <a:p>
            <a:pPr lvl="0"/>
            <a:r>
              <a:rPr lang="ko-KR" altLang="en-US" dirty="0"/>
              <a:t>내용을 적어요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454037" y="2075007"/>
            <a:ext cx="4654262" cy="148765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ko-KR" altLang="en-US" dirty="0"/>
              <a:t>내용을 적어요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76551" y="4372646"/>
            <a:ext cx="4654262" cy="1487650"/>
          </a:xfrm>
        </p:spPr>
        <p:txBody>
          <a:bodyPr anchor="b"/>
          <a:lstStyle>
            <a:lvl1pPr algn="r">
              <a:defRPr/>
            </a:lvl1pPr>
          </a:lstStyle>
          <a:p>
            <a:pPr lvl="0"/>
            <a:r>
              <a:rPr lang="ko-KR" altLang="en-US" dirty="0"/>
              <a:t>내용을 적어요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9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 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1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3624"/>
            <a:ext cx="10515600" cy="4613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fld id="{42EE40E7-1697-1C40-A196-77F68270ADC7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fld id="{83B11E50-8FA0-6A47-B396-40B3B759E2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  <p:sldLayoutId id="2147483663" r:id="rId6"/>
    <p:sldLayoutId id="2147483664" r:id="rId7"/>
    <p:sldLayoutId id="2147483654" r:id="rId8"/>
    <p:sldLayoutId id="2147483655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.naver.com/main/read.naver?mode=LSD&amp;mid=sec&amp;sid1=001&amp;oid=008&amp;aid=0004583431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.naver.com/main/read.naver?mode=LSD&amp;mid=sec&amp;sid1=001&amp;oid=382&amp;aid=0000853089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4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838200" y="1846727"/>
            <a:ext cx="10063480" cy="1083286"/>
          </a:xfrm>
        </p:spPr>
        <p:txBody>
          <a:bodyPr/>
          <a:lstStyle/>
          <a:p>
            <a:pPr fontAlgn="base" latinLnBrk="1"/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시각디자인 리서치 조사 보고서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0320" y="2912392"/>
            <a:ext cx="9144000" cy="442424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코로나 시대의 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배달앱</a:t>
            </a:r>
            <a:endParaRPr 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00759" y="5011273"/>
            <a:ext cx="1864361" cy="232467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김예윤</a:t>
            </a:r>
            <a:endParaRPr lang="en-US" sz="4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92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093" y="1290107"/>
            <a:ext cx="10287707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코로나 시대를 살아가는 우리는 </a:t>
            </a:r>
            <a:r>
              <a:rPr kumimoji="1" lang="ko-KR" altLang="en-US" sz="3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언택트</a:t>
            </a:r>
            <a:r>
              <a:rPr kumimoji="1"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 소비를 하면서 음식을 배달시킨다</a:t>
            </a:r>
            <a:r>
              <a:rPr kumimoji="1" lang="en-US" altLang="ko-KR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.</a:t>
            </a:r>
            <a:r>
              <a:rPr kumimoji="1"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 이로 인해 최근 </a:t>
            </a:r>
            <a:r>
              <a:rPr kumimoji="1" lang="ko-KR" altLang="en-US" sz="3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배달앱</a:t>
            </a:r>
            <a:r>
              <a:rPr kumimoji="1"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 사용이 늘면서 자연스럽게 온라인 시장이 발전하고 있다</a:t>
            </a:r>
            <a:r>
              <a:rPr kumimoji="1" lang="en-US" altLang="ko-KR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. </a:t>
            </a:r>
          </a:p>
          <a:p>
            <a:pPr algn="ctr"/>
            <a:endParaRPr kumimoji="1"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BM HANNA Air OTF" charset="-127"/>
            </a:endParaRPr>
          </a:p>
          <a:p>
            <a:pPr algn="ctr"/>
            <a:r>
              <a:rPr kumimoji="1" lang="ko-KR" altLang="en-US" sz="3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배달앱</a:t>
            </a:r>
            <a:r>
              <a:rPr kumimoji="1"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 중에서는 </a:t>
            </a:r>
            <a:r>
              <a:rPr kumimoji="1" lang="ko-KR" altLang="en-US" sz="3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배달의민족이</a:t>
            </a:r>
            <a:r>
              <a:rPr kumimoji="1"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 우세하다고 할 수 있지만 앱에 장단점이 존재해 계속해서 개선해야만 한다</a:t>
            </a:r>
            <a:r>
              <a:rPr kumimoji="1" lang="en-US" altLang="ko-KR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.</a:t>
            </a:r>
          </a:p>
          <a:p>
            <a:pPr algn="ctr"/>
            <a:endParaRPr kumimoji="1"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BM HANNA Air OTF" charset="-127"/>
            </a:endParaRPr>
          </a:p>
          <a:p>
            <a:pPr algn="ctr"/>
            <a:r>
              <a:rPr kumimoji="1"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최상의 서비스를 제공하는 홈페이지를 만들어 운영하는 것이 중요하다고 생각한다</a:t>
            </a:r>
            <a:r>
              <a:rPr kumimoji="1" lang="en-US" altLang="ko-KR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.</a:t>
            </a:r>
            <a:r>
              <a:rPr kumimoji="1"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 OTF" charset="-127"/>
              </a:rPr>
              <a:t>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82818E-EE66-461C-9A05-DE62524BB4D1}"/>
              </a:ext>
            </a:extLst>
          </p:cNvPr>
          <p:cNvSpPr txBox="1">
            <a:spLocks/>
          </p:cNvSpPr>
          <p:nvPr/>
        </p:nvSpPr>
        <p:spPr>
          <a:xfrm>
            <a:off x="952146" y="92140"/>
            <a:ext cx="105156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 및 정리</a:t>
            </a:r>
            <a:endParaRPr lang="en-US" sz="4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70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32613" y="2145590"/>
            <a:ext cx="7326774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8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BM HANNA Air OTF" charset="-127"/>
              </a:rPr>
              <a:t>끝</a:t>
            </a:r>
            <a:endParaRPr kumimoji="1" lang="en-US" altLang="ko-KR" sz="8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BM HANNA Air OTF" charset="-127"/>
            </a:endParaRPr>
          </a:p>
          <a:p>
            <a:pPr algn="ctr"/>
            <a:r>
              <a:rPr kumimoji="1" lang="ko-KR" altLang="en-US" sz="8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BM HANNA Air OTF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3588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6600" dirty="0">
                <a:solidFill>
                  <a:srgbClr val="28C1B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  <a:endParaRPr lang="en-US" sz="6600" dirty="0">
              <a:solidFill>
                <a:srgbClr val="28C1B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372732"/>
            <a:ext cx="10515600" cy="3090517"/>
          </a:xfrm>
        </p:spPr>
        <p:txBody>
          <a:bodyPr>
            <a:normAutofit fontScale="92500" lnSpcReduction="20000"/>
          </a:bodyPr>
          <a:lstStyle/>
          <a:p>
            <a:pPr fontAlgn="base" latinLnBrk="1"/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시장 환경 조사하기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fontAlgn="base" latinLnBrk="1"/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트렌드 조사하기</a:t>
            </a:r>
          </a:p>
          <a:p>
            <a:pPr fontAlgn="base" latinLnBrk="1"/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 조사하기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fontAlgn="base" latinLnBrk="1"/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결론내기 </a:t>
            </a:r>
          </a:p>
        </p:txBody>
      </p:sp>
    </p:spTree>
    <p:extLst>
      <p:ext uri="{BB962C8B-B14F-4D97-AF65-F5344CB8AC3E}">
        <p14:creationId xmlns:p14="http://schemas.microsoft.com/office/powerpoint/2010/main" val="175738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4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배달의민족</a:t>
            </a:r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어플의</a:t>
            </a:r>
            <a:r>
              <a:rPr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장점</a:t>
            </a:r>
            <a:endParaRPr lang="en-US" sz="4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1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34" t="7443" r="-64976" b="21269"/>
          <a:stretch/>
        </p:blipFill>
        <p:spPr>
          <a:xfrm>
            <a:off x="-1180295" y="5512310"/>
            <a:ext cx="4036990" cy="127624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4AD295A-B454-4DFE-9D36-969E5FB4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3" b="5639"/>
          <a:stretch/>
        </p:blipFill>
        <p:spPr>
          <a:xfrm>
            <a:off x="3611011" y="1145013"/>
            <a:ext cx="2861681" cy="5712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59BB81-42FC-47AF-8ECF-C8BE1E917CD7}"/>
              </a:ext>
            </a:extLst>
          </p:cNvPr>
          <p:cNvSpPr txBox="1"/>
          <p:nvPr/>
        </p:nvSpPr>
        <p:spPr>
          <a:xfrm>
            <a:off x="645456" y="3075057"/>
            <a:ext cx="2861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깔끔한 아이콘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4B2A6-68F5-4EA4-95B7-FA0E942D2DC9}"/>
              </a:ext>
            </a:extLst>
          </p:cNvPr>
          <p:cNvSpPr txBox="1"/>
          <p:nvPr/>
        </p:nvSpPr>
        <p:spPr>
          <a:xfrm>
            <a:off x="9778024" y="3673365"/>
            <a:ext cx="22461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눈에 띄는 </a:t>
            </a:r>
            <a:endParaRPr lang="en-US" altLang="ko-KR" sz="4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4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검색 순위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3BA867-FF00-464C-9AD6-2CC36E640D92}"/>
              </a:ext>
            </a:extLst>
          </p:cNvPr>
          <p:cNvSpPr txBox="1"/>
          <p:nvPr/>
        </p:nvSpPr>
        <p:spPr>
          <a:xfrm>
            <a:off x="6468346" y="6264049"/>
            <a:ext cx="2444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편리한 버튼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275606-9FB1-45B9-B27A-347AE68C2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2" b="26109"/>
          <a:stretch/>
        </p:blipFill>
        <p:spPr>
          <a:xfrm>
            <a:off x="6970530" y="1565080"/>
            <a:ext cx="2807494" cy="47716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8BC60-E36D-4A29-93B4-5A3859719E2B}"/>
              </a:ext>
            </a:extLst>
          </p:cNvPr>
          <p:cNvSpPr/>
          <p:nvPr/>
        </p:nvSpPr>
        <p:spPr>
          <a:xfrm>
            <a:off x="3689131" y="2806262"/>
            <a:ext cx="2701159" cy="17342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AAEB73-B7D7-4895-9FB0-CAE328DD2241}"/>
              </a:ext>
            </a:extLst>
          </p:cNvPr>
          <p:cNvSpPr/>
          <p:nvPr/>
        </p:nvSpPr>
        <p:spPr>
          <a:xfrm>
            <a:off x="3697711" y="6377985"/>
            <a:ext cx="2701159" cy="480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C97D04-E5B8-4DC1-998D-59BED4A3FFE8}"/>
              </a:ext>
            </a:extLst>
          </p:cNvPr>
          <p:cNvSpPr/>
          <p:nvPr/>
        </p:nvSpPr>
        <p:spPr>
          <a:xfrm>
            <a:off x="7023698" y="3590244"/>
            <a:ext cx="2701159" cy="1922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7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C887D8E-D28B-4A86-B328-41383C6A440B}"/>
              </a:ext>
            </a:extLst>
          </p:cNvPr>
          <p:cNvSpPr txBox="1">
            <a:spLocks/>
          </p:cNvSpPr>
          <p:nvPr/>
        </p:nvSpPr>
        <p:spPr>
          <a:xfrm>
            <a:off x="838200" y="100981"/>
            <a:ext cx="105156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sz="4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배달의민족</a:t>
            </a:r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어플의 단점</a:t>
            </a:r>
            <a:endParaRPr lang="en-US" sz="4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0F209-6816-44A3-9942-BB67540FC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3" b="20766"/>
          <a:stretch/>
        </p:blipFill>
        <p:spPr>
          <a:xfrm>
            <a:off x="3163614" y="1280212"/>
            <a:ext cx="3106424" cy="54698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810225-E005-4AA4-9A97-4767B35D2C52}"/>
              </a:ext>
            </a:extLst>
          </p:cNvPr>
          <p:cNvSpPr txBox="1"/>
          <p:nvPr/>
        </p:nvSpPr>
        <p:spPr>
          <a:xfrm>
            <a:off x="645456" y="3075057"/>
            <a:ext cx="2353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다크모드</a:t>
            </a:r>
            <a:r>
              <a:rPr lang="ko-KR" altLang="en-US" sz="4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</a:t>
            </a:r>
            <a:endParaRPr lang="ko-KR" altLang="en-US" sz="4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DD802A7-2543-4D54-B92C-A6CB8B10A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3" b="5639"/>
          <a:stretch/>
        </p:blipFill>
        <p:spPr>
          <a:xfrm>
            <a:off x="7625964" y="1287133"/>
            <a:ext cx="2861681" cy="54698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F73297-B3F3-4318-B186-1E2F559A7012}"/>
              </a:ext>
            </a:extLst>
          </p:cNvPr>
          <p:cNvSpPr txBox="1"/>
          <p:nvPr/>
        </p:nvSpPr>
        <p:spPr>
          <a:xfrm>
            <a:off x="5200568" y="5570867"/>
            <a:ext cx="3494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처음 화면에 없음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0A111F-5594-477C-8025-9E1A9D0F0327}"/>
              </a:ext>
            </a:extLst>
          </p:cNvPr>
          <p:cNvSpPr/>
          <p:nvPr/>
        </p:nvSpPr>
        <p:spPr>
          <a:xfrm>
            <a:off x="7706224" y="6296229"/>
            <a:ext cx="2701159" cy="480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300F69-3475-4046-9994-C0D937F32D45}"/>
              </a:ext>
            </a:extLst>
          </p:cNvPr>
          <p:cNvSpPr/>
          <p:nvPr/>
        </p:nvSpPr>
        <p:spPr>
          <a:xfrm>
            <a:off x="3366246" y="6277003"/>
            <a:ext cx="2701159" cy="480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6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34FB6-6CB8-4E68-A14F-4479528AECA1}"/>
              </a:ext>
            </a:extLst>
          </p:cNvPr>
          <p:cNvSpPr txBox="1">
            <a:spLocks/>
          </p:cNvSpPr>
          <p:nvPr/>
        </p:nvSpPr>
        <p:spPr>
          <a:xfrm>
            <a:off x="838200" y="81630"/>
            <a:ext cx="105156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</a:t>
            </a:r>
            <a:r>
              <a:rPr lang="ko-KR" altLang="en-US" sz="4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트렌드조사</a:t>
            </a:r>
            <a:endParaRPr lang="en-US" sz="4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308277-41B9-4684-BCD4-56BA60DC9111}"/>
              </a:ext>
            </a:extLst>
          </p:cNvPr>
          <p:cNvSpPr/>
          <p:nvPr/>
        </p:nvSpPr>
        <p:spPr>
          <a:xfrm>
            <a:off x="7030720" y="3297286"/>
            <a:ext cx="42265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조리시간 </a:t>
            </a:r>
            <a:r>
              <a:rPr lang="en-US" altLang="ko-KR" sz="32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32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 안팎이면</a:t>
            </a:r>
            <a:endParaRPr lang="en-US" altLang="ko-KR" sz="3200" b="1" dirty="0">
              <a:solidFill>
                <a:srgbClr val="1E1E1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32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바깥의 음식을 집에서 집밥처럼 먹을 수 있다</a:t>
            </a:r>
            <a:r>
              <a:rPr lang="en-US" altLang="ko-KR" sz="32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3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3A9BE-DD3F-4861-8B5D-2F8201FBD375}"/>
              </a:ext>
            </a:extLst>
          </p:cNvPr>
          <p:cNvSpPr txBox="1"/>
          <p:nvPr/>
        </p:nvSpPr>
        <p:spPr>
          <a:xfrm>
            <a:off x="107327" y="1325519"/>
            <a:ext cx="103188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‘외식</a:t>
            </a:r>
            <a:r>
              <a:rPr lang="en-US" altLang="ko-KR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</a:t>
            </a:r>
            <a:r>
              <a:rPr lang="ko-KR" altLang="en-US" sz="2800" b="1" dirty="0" err="1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집밥</a:t>
            </a:r>
            <a:r>
              <a:rPr lang="ko-KR" altLang="en-US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en-US" altLang="ko-KR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</a:t>
            </a:r>
            <a:r>
              <a:rPr lang="en-US" altLang="ko-KR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</a:t>
            </a:r>
            <a:r>
              <a:rPr lang="ko-KR" altLang="en-US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인해 </a:t>
            </a:r>
            <a:r>
              <a:rPr lang="ko-KR" altLang="en-US" sz="2800" b="1" dirty="0" err="1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비대면</a:t>
            </a:r>
            <a:r>
              <a:rPr lang="ko-KR" altLang="en-US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사회에 살고 있는 소비자들의 바람으로</a:t>
            </a:r>
            <a:endParaRPr lang="en-US" altLang="ko-KR" sz="2800" b="1" dirty="0">
              <a:solidFill>
                <a:srgbClr val="1E1E1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800" b="1" dirty="0" err="1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밀키트</a:t>
            </a:r>
            <a:r>
              <a:rPr lang="en-US" altLang="ko-KR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(Meal Kit)’</a:t>
            </a:r>
            <a:r>
              <a:rPr lang="ko-KR" altLang="en-US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관심을 높이고 있는 이유다</a:t>
            </a:r>
            <a:r>
              <a:rPr lang="en-US" altLang="ko-KR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C02DC2-E53B-416A-BD58-B9DEBDA1AF93}"/>
              </a:ext>
            </a:extLst>
          </p:cNvPr>
          <p:cNvSpPr/>
          <p:nvPr/>
        </p:nvSpPr>
        <p:spPr>
          <a:xfrm>
            <a:off x="6004560" y="6407038"/>
            <a:ext cx="6278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http://www.agrinet.co.kr/news/articleView.html?idxno=303194</a:t>
            </a:r>
          </a:p>
        </p:txBody>
      </p:sp>
      <p:pic>
        <p:nvPicPr>
          <p:cNvPr id="2050" name="Picture 2" descr="코로나19로 간편하게 집밥을 먹을 수 있는 밀키트 시장이 급속히 증가하고 있다. 사진은 소비자가 한 대형마트에서 밀키트 코너를 둘러보고 있는 모습.">
            <a:extLst>
              <a:ext uri="{FF2B5EF4-FFF2-40B4-BE49-F238E27FC236}">
                <a16:creationId xmlns:a16="http://schemas.microsoft.com/office/drawing/2014/main" id="{A9AAB106-897E-4B82-857A-BEA15897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" y="2460316"/>
            <a:ext cx="5704840" cy="37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7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34FB6-6CB8-4E68-A14F-4479528AECA1}"/>
              </a:ext>
            </a:extLst>
          </p:cNvPr>
          <p:cNvSpPr txBox="1">
            <a:spLocks/>
          </p:cNvSpPr>
          <p:nvPr/>
        </p:nvSpPr>
        <p:spPr>
          <a:xfrm>
            <a:off x="838200" y="81630"/>
            <a:ext cx="105156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</a:t>
            </a:r>
            <a:r>
              <a:rPr lang="ko-KR" altLang="en-US" sz="4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트렌드조사</a:t>
            </a:r>
            <a:endParaRPr lang="en-US" sz="4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FEC69-B14E-4FA3-BD1A-27D0559403F6}"/>
              </a:ext>
            </a:extLst>
          </p:cNvPr>
          <p:cNvSpPr txBox="1"/>
          <p:nvPr/>
        </p:nvSpPr>
        <p:spPr>
          <a:xfrm>
            <a:off x="7056767" y="3537375"/>
            <a:ext cx="4959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얼마 안 되는 약간의 자본으로 사업 따위를 시작하는 일이</a:t>
            </a:r>
            <a:endParaRPr lang="en-US" altLang="ko-KR" sz="3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바로 소자본창업이다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3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96B62-7BF4-4488-9DEB-67CFB08F9CDC}"/>
              </a:ext>
            </a:extLst>
          </p:cNvPr>
          <p:cNvSpPr txBox="1"/>
          <p:nvPr/>
        </p:nvSpPr>
        <p:spPr>
          <a:xfrm>
            <a:off x="107327" y="1325519"/>
            <a:ext cx="120052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소자본창업</a:t>
            </a:r>
            <a:r>
              <a:rPr lang="ko-KR" altLang="en-US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장점은 배달음식에 익숙해 핵심 수요층으로 떠오르는 </a:t>
            </a:r>
            <a:r>
              <a:rPr lang="en-US" altLang="ko-KR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MZ</a:t>
            </a:r>
            <a:r>
              <a:rPr lang="ko-KR" altLang="en-US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세대와 </a:t>
            </a:r>
            <a:r>
              <a:rPr lang="ko-KR" altLang="en-US" sz="2800" b="1" dirty="0" err="1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밀레니얼</a:t>
            </a:r>
            <a:endParaRPr lang="en-US" altLang="ko-KR" sz="2800" b="1" dirty="0">
              <a:solidFill>
                <a:srgbClr val="1E1E1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직장인들의 급변하는 외식취향에 따라 외식아이템을 바꿔 대처할 수 있다는 것이다</a:t>
            </a:r>
            <a:r>
              <a:rPr lang="en-US" altLang="ko-KR" sz="2800" b="1" dirty="0">
                <a:solidFill>
                  <a:srgbClr val="1E1E1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6471CA-EB9C-453C-8EAC-9D23B95BC3B8}"/>
              </a:ext>
            </a:extLst>
          </p:cNvPr>
          <p:cNvSpPr/>
          <p:nvPr/>
        </p:nvSpPr>
        <p:spPr>
          <a:xfrm>
            <a:off x="7056767" y="64070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1C1C1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https://www.sedaily.com/NewsView/22M963IG85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28" name="Picture 4" descr="https://newsimg.sedaily.com/2021/05/06/22M963IG85_1.png">
            <a:extLst>
              <a:ext uri="{FF2B5EF4-FFF2-40B4-BE49-F238E27FC236}">
                <a16:creationId xmlns:a16="http://schemas.microsoft.com/office/drawing/2014/main" id="{F7B97B61-AC99-4AEE-B5DA-72CD3E4C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2488780"/>
            <a:ext cx="5971541" cy="409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78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그림 개체 틀 8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335620169"/>
              </p:ext>
            </p:extLst>
          </p:nvPr>
        </p:nvGraphicFramePr>
        <p:xfrm>
          <a:off x="838200" y="1828800"/>
          <a:ext cx="5119688" cy="425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8B4F846-2960-4783-BF87-57E4F02063C3}"/>
              </a:ext>
            </a:extLst>
          </p:cNvPr>
          <p:cNvSpPr txBox="1">
            <a:spLocks/>
          </p:cNvSpPr>
          <p:nvPr/>
        </p:nvSpPr>
        <p:spPr>
          <a:xfrm>
            <a:off x="379412" y="989675"/>
            <a:ext cx="5119688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8"/>
              </a:rPr>
              <a:t>https://news.naver.com/main/read.naver?mode=LSD&amp;mid=sec&amp;sid1=001&amp;oid=008&amp;aid=0004583431</a:t>
            </a:r>
            <a:endParaRPr 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074" name="Picture 2" descr="https://imgnews.pstatic.net/image/008/2021/05/06/0004583431_001_20210506123401169.jpg?type=w647">
            <a:extLst>
              <a:ext uri="{FF2B5EF4-FFF2-40B4-BE49-F238E27FC236}">
                <a16:creationId xmlns:a16="http://schemas.microsoft.com/office/drawing/2014/main" id="{DCBFBF68-7D01-48F4-A7DF-11A0DEA6D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828800"/>
            <a:ext cx="5765800" cy="460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17786D-AB37-43AE-8C90-AEC972ECB5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931506"/>
            <a:ext cx="6132512" cy="4433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3A8DE6-498F-41D4-BCB3-C2B783C0D718}"/>
              </a:ext>
            </a:extLst>
          </p:cNvPr>
          <p:cNvSpPr/>
          <p:nvPr/>
        </p:nvSpPr>
        <p:spPr>
          <a:xfrm>
            <a:off x="452983" y="2795106"/>
            <a:ext cx="5194252" cy="6338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4080A-ADF0-4413-BC20-3E8D604DF2D3}"/>
              </a:ext>
            </a:extLst>
          </p:cNvPr>
          <p:cNvSpPr/>
          <p:nvPr/>
        </p:nvSpPr>
        <p:spPr>
          <a:xfrm>
            <a:off x="5884317" y="1931507"/>
            <a:ext cx="3696563" cy="283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01021-22BD-40A1-9337-CFD35F8BDCD6}"/>
              </a:ext>
            </a:extLst>
          </p:cNvPr>
          <p:cNvSpPr/>
          <p:nvPr/>
        </p:nvSpPr>
        <p:spPr>
          <a:xfrm>
            <a:off x="5731512" y="1340250"/>
            <a:ext cx="6029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http://www.dailypop.kr/news/articleView.html?idxno=53564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B87EBB9-AABD-471F-A6EF-2D9E89E6EEB1}"/>
              </a:ext>
            </a:extLst>
          </p:cNvPr>
          <p:cNvSpPr txBox="1">
            <a:spLocks/>
          </p:cNvSpPr>
          <p:nvPr/>
        </p:nvSpPr>
        <p:spPr>
          <a:xfrm>
            <a:off x="838200" y="81630"/>
            <a:ext cx="105156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소비자 리서치</a:t>
            </a:r>
            <a:endParaRPr lang="en-US" sz="4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70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그림 개체 틀 8"/>
          <p:cNvGraphicFramePr>
            <a:graphicFrameLocks noGrp="1"/>
          </p:cNvGraphicFramePr>
          <p:nvPr>
            <p:ph type="pic" sz="quarter" idx="13"/>
            <p:extLst/>
          </p:nvPr>
        </p:nvGraphicFramePr>
        <p:xfrm>
          <a:off x="838200" y="1828800"/>
          <a:ext cx="5119688" cy="425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8B4F846-2960-4783-BF87-57E4F02063C3}"/>
              </a:ext>
            </a:extLst>
          </p:cNvPr>
          <p:cNvSpPr txBox="1">
            <a:spLocks/>
          </p:cNvSpPr>
          <p:nvPr/>
        </p:nvSpPr>
        <p:spPr>
          <a:xfrm>
            <a:off x="379412" y="989675"/>
            <a:ext cx="5119688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8"/>
              </a:rPr>
              <a:t>https://news.naver.com/main/read.naver?mode=LSD&amp;mid=sec&amp;sid1=001&amp;oid=382&amp;aid=0000853089</a:t>
            </a:r>
            <a:endParaRPr lang="en-US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01021-22BD-40A1-9337-CFD35F8BDCD6}"/>
              </a:ext>
            </a:extLst>
          </p:cNvPr>
          <p:cNvSpPr/>
          <p:nvPr/>
        </p:nvSpPr>
        <p:spPr>
          <a:xfrm>
            <a:off x="5948418" y="1349540"/>
            <a:ext cx="6029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http://news.heraldcorp.com/view.php?ud=20210901000945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B87EBB9-AABD-471F-A6EF-2D9E89E6EEB1}"/>
              </a:ext>
            </a:extLst>
          </p:cNvPr>
          <p:cNvSpPr txBox="1">
            <a:spLocks/>
          </p:cNvSpPr>
          <p:nvPr/>
        </p:nvSpPr>
        <p:spPr>
          <a:xfrm>
            <a:off x="838200" y="81630"/>
            <a:ext cx="105156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sz="4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배달의민족</a:t>
            </a:r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리서치 </a:t>
            </a:r>
            <a:endParaRPr lang="en-US" sz="4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" name="Picture 2" descr="https://imgnews.pstatic.net/image/382/2020/09/08/0000853089_001_20200908144827337.jpg?type=w647">
            <a:extLst>
              <a:ext uri="{FF2B5EF4-FFF2-40B4-BE49-F238E27FC236}">
                <a16:creationId xmlns:a16="http://schemas.microsoft.com/office/drawing/2014/main" id="{AE5B4645-84D2-4BC5-BD1E-ADA18F9C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0" y="1991237"/>
            <a:ext cx="5511300" cy="4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res.heraldm.com/content/image/2021/09/01/20210901000797_0.jpg">
            <a:extLst>
              <a:ext uri="{FF2B5EF4-FFF2-40B4-BE49-F238E27FC236}">
                <a16:creationId xmlns:a16="http://schemas.microsoft.com/office/drawing/2014/main" id="{5C23BF09-F687-4646-A6CE-1E31D5350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1238"/>
            <a:ext cx="5734820" cy="45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554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배달 앱 주문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비대면</a:t>
            </a:r>
            <a:endParaRPr kumimoji="1" lang="ko-KR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5E456102-DB91-4B8D-9E13-44E8739CAEE3}"/>
              </a:ext>
            </a:extLst>
          </p:cNvPr>
          <p:cNvSpPr txBox="1">
            <a:spLocks/>
          </p:cNvSpPr>
          <p:nvPr/>
        </p:nvSpPr>
        <p:spPr>
          <a:xfrm>
            <a:off x="1057466" y="4497731"/>
            <a:ext cx="4654262" cy="148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kumimoji="1"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홈코노미</a:t>
            </a:r>
            <a:endParaRPr kumimoji="1" lang="ko-KR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6600592-4C0C-43B3-969A-DA3933182C84}"/>
              </a:ext>
            </a:extLst>
          </p:cNvPr>
          <p:cNvSpPr txBox="1">
            <a:spLocks/>
          </p:cNvSpPr>
          <p:nvPr/>
        </p:nvSpPr>
        <p:spPr>
          <a:xfrm>
            <a:off x="6480272" y="4497731"/>
            <a:ext cx="4654262" cy="148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kumimoji="1"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온라인 시장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CD53346-FCDF-4121-B2EA-F0658145519E}"/>
              </a:ext>
            </a:extLst>
          </p:cNvPr>
          <p:cNvSpPr txBox="1">
            <a:spLocks/>
          </p:cNvSpPr>
          <p:nvPr/>
        </p:nvSpPr>
        <p:spPr>
          <a:xfrm>
            <a:off x="935546" y="92140"/>
            <a:ext cx="105156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키워드 도출</a:t>
            </a:r>
            <a:endParaRPr lang="en-US" sz="4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198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304</Words>
  <Application>Microsoft Office PowerPoint</Application>
  <PresentationFormat>와이드스크린</PresentationFormat>
  <Paragraphs>53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BM HANNA Air OTF</vt:lpstr>
      <vt:lpstr>맑은 고딕</vt:lpstr>
      <vt:lpstr>배달의민족 한나체 Air</vt:lpstr>
      <vt:lpstr>배달의민족 한나체 Pro</vt:lpstr>
      <vt:lpstr>Arial</vt:lpstr>
      <vt:lpstr>Calibri</vt:lpstr>
      <vt:lpstr>Office Theme</vt:lpstr>
      <vt:lpstr>시각디자인 리서치 조사 보고서</vt:lpstr>
      <vt:lpstr>목차</vt:lpstr>
      <vt:lpstr>배달의민족 어플의 장점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한ㄴ</dc:title>
  <dc:creator>Microsoft Office User</dc:creator>
  <cp:lastModifiedBy>김아영</cp:lastModifiedBy>
  <cp:revision>238</cp:revision>
  <dcterms:created xsi:type="dcterms:W3CDTF">2018-10-08T03:56:13Z</dcterms:created>
  <dcterms:modified xsi:type="dcterms:W3CDTF">2021-09-02T05:44:02Z</dcterms:modified>
</cp:coreProperties>
</file>